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70" r:id="rId4"/>
    <p:sldId id="266" r:id="rId5"/>
    <p:sldId id="268" r:id="rId6"/>
    <p:sldId id="267" r:id="rId7"/>
    <p:sldId id="259" r:id="rId8"/>
    <p:sldId id="260" r:id="rId9"/>
    <p:sldId id="261" r:id="rId10"/>
    <p:sldId id="263" r:id="rId11"/>
    <p:sldId id="264" r:id="rId12"/>
    <p:sldId id="279" r:id="rId13"/>
    <p:sldId id="265" r:id="rId14"/>
    <p:sldId id="269" r:id="rId15"/>
    <p:sldId id="271" r:id="rId16"/>
    <p:sldId id="272" r:id="rId17"/>
    <p:sldId id="273" r:id="rId18"/>
    <p:sldId id="274" r:id="rId19"/>
    <p:sldId id="275" r:id="rId20"/>
    <p:sldId id="277" r:id="rId21"/>
    <p:sldId id="278" r:id="rId22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FF"/>
    <a:srgbClr val="FF99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สไตล์สีปานกลาง 2 - เน้น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สไตล์สีปานกลาง 2 - เน้น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48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50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2464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40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507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5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07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025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995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6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789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11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39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0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467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465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ADAC9-1902-4D92-A05A-3C8371275F3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8EF3B78-4BBD-488D-954C-A7A5B613C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1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microsoft.com/office/2007/relationships/hdphoto" Target="../media/hdphoto2.wdp"/><Relationship Id="rId7" Type="http://schemas.microsoft.com/office/2007/relationships/hdphoto" Target="../media/hdphoto3.wdp"/><Relationship Id="rId12" Type="http://schemas.openxmlformats.org/officeDocument/2006/relationships/image" Target="../media/image45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4.jpg"/><Relationship Id="rId5" Type="http://schemas.openxmlformats.org/officeDocument/2006/relationships/image" Target="../media/image40.jpg"/><Relationship Id="rId10" Type="http://schemas.microsoft.com/office/2007/relationships/hdphoto" Target="../media/hdphoto4.wdp"/><Relationship Id="rId4" Type="http://schemas.openxmlformats.org/officeDocument/2006/relationships/image" Target="../media/image39.jp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7" Type="http://schemas.openxmlformats.org/officeDocument/2006/relationships/image" Target="../media/image51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50.jpg"/><Relationship Id="rId3" Type="http://schemas.openxmlformats.org/officeDocument/2006/relationships/image" Target="../media/image21.jpg"/><Relationship Id="rId7" Type="http://schemas.openxmlformats.org/officeDocument/2006/relationships/image" Target="../media/image61.png"/><Relationship Id="rId12" Type="http://schemas.openxmlformats.org/officeDocument/2006/relationships/image" Target="../media/image49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43.png"/><Relationship Id="rId4" Type="http://schemas.openxmlformats.org/officeDocument/2006/relationships/image" Target="../media/image10.png"/><Relationship Id="rId9" Type="http://schemas.openxmlformats.org/officeDocument/2006/relationships/image" Target="../media/image42.jpg"/><Relationship Id="rId14" Type="http://schemas.openxmlformats.org/officeDocument/2006/relationships/image" Target="../media/image5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16346654-8CE2-EAD0-D5FA-DB9B9989153E}"/>
              </a:ext>
            </a:extLst>
          </p:cNvPr>
          <p:cNvSpPr/>
          <p:nvPr/>
        </p:nvSpPr>
        <p:spPr>
          <a:xfrm>
            <a:off x="672936" y="785146"/>
            <a:ext cx="8584626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8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ผลสำเร็จการดำเนินงาน</a:t>
            </a:r>
          </a:p>
          <a:p>
            <a:pPr algn="ctr"/>
            <a:r>
              <a:rPr lang="th-TH" sz="8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องค์กรคุณธรรม</a:t>
            </a:r>
          </a:p>
          <a:p>
            <a:pPr algn="ctr"/>
            <a:r>
              <a:rPr lang="th-TH" sz="8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ศูนย์สุขภาพจิตที่ 12</a:t>
            </a: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90CEC3DA-C79A-B851-8C79-E3CF55F71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073" y="428912"/>
            <a:ext cx="3138195" cy="3138195"/>
          </a:xfrm>
          <a:prstGeom prst="rect">
            <a:avLst/>
          </a:prstGeom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325882BF-7339-6445-DCC8-E3F6D49B5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721" y="4712226"/>
            <a:ext cx="3305813" cy="1910025"/>
          </a:xfrm>
          <a:prstGeom prst="rect">
            <a:avLst/>
          </a:prstGeom>
        </p:spPr>
      </p:pic>
      <p:pic>
        <p:nvPicPr>
          <p:cNvPr id="8" name="Picture 13">
            <a:extLst>
              <a:ext uri="{FF2B5EF4-FFF2-40B4-BE49-F238E27FC236}">
                <a16:creationId xmlns:a16="http://schemas.microsoft.com/office/drawing/2014/main" id="{F14DF132-D025-4401-6C44-7D763894F2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16671" y="4866817"/>
            <a:ext cx="578389" cy="463871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id="{63280ECB-7DC3-3E9D-3E2C-F48708A63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65249" y="5021409"/>
            <a:ext cx="2513725" cy="1452374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16FD7714-A70D-3C9C-2DF3-D2A264E42F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24" y="5647977"/>
            <a:ext cx="4772025" cy="1219200"/>
          </a:xfrm>
          <a:prstGeom prst="rect">
            <a:avLst/>
          </a:prstGeom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63CF1365-A2D9-19A5-687A-3187D84C12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962" y="5647977"/>
            <a:ext cx="4772025" cy="1219200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4BFFC574-5AFD-7866-3111-99FE18E639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170" y="5638800"/>
            <a:ext cx="4772025" cy="1219200"/>
          </a:xfrm>
          <a:prstGeom prst="rect">
            <a:avLst/>
          </a:prstGeom>
        </p:spPr>
      </p:pic>
      <p:pic>
        <p:nvPicPr>
          <p:cNvPr id="18" name="Picture 15">
            <a:extLst>
              <a:ext uri="{FF2B5EF4-FFF2-40B4-BE49-F238E27FC236}">
                <a16:creationId xmlns:a16="http://schemas.microsoft.com/office/drawing/2014/main" id="{9ECFD496-30B9-46DB-D9F2-E716C60A6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5128" y="5087803"/>
            <a:ext cx="2283900" cy="1319586"/>
          </a:xfrm>
          <a:prstGeom prst="rect">
            <a:avLst/>
          </a:prstGeom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F6F3AB8F-BB7E-8C9F-4FA5-2E82A28E32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69646" y="5508600"/>
            <a:ext cx="395603" cy="317276"/>
          </a:xfrm>
          <a:prstGeom prst="rect">
            <a:avLst/>
          </a:prstGeom>
        </p:spPr>
      </p:pic>
      <p:pic>
        <p:nvPicPr>
          <p:cNvPr id="22" name="Picture 13">
            <a:extLst>
              <a:ext uri="{FF2B5EF4-FFF2-40B4-BE49-F238E27FC236}">
                <a16:creationId xmlns:a16="http://schemas.microsoft.com/office/drawing/2014/main" id="{14A4FD9B-E509-2E94-9A81-089D051D78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74577" y="5515660"/>
            <a:ext cx="578389" cy="46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796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24BDE0B-5DC9-E445-C4D3-6A5348F1C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278" y="4219244"/>
            <a:ext cx="5878380" cy="1973897"/>
          </a:xfrm>
        </p:spPr>
        <p:txBody>
          <a:bodyPr>
            <a:normAutofit/>
          </a:bodyPr>
          <a:lstStyle/>
          <a:p>
            <a:r>
              <a:rPr lang="th-TH" b="1" dirty="0"/>
              <a:t>ศูนย์สุขภาพจิตที่ 12 เชิดชูบุคลากร จำนวน 5 ด้าน 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ได้แก่ น้ำใจงาม สื่อสารไพเราะ มนุษย์สัมพันธ์ดี เสียสละ อุทิศตน และขวัญใจชาวศูนย์</a:t>
            </a:r>
            <a:endParaRPr lang="en-US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id="{CCEBD396-4479-1307-FD4F-8A6A05CA37A8}"/>
              </a:ext>
            </a:extLst>
          </p:cNvPr>
          <p:cNvSpPr/>
          <p:nvPr/>
        </p:nvSpPr>
        <p:spPr>
          <a:xfrm>
            <a:off x="1267434" y="377875"/>
            <a:ext cx="5160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“</a:t>
            </a:r>
            <a:r>
              <a:rPr lang="th-TH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กิจกรรมยกย่องเชิดชูคนดี</a:t>
            </a:r>
            <a:r>
              <a:rPr lang="en-US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”</a:t>
            </a:r>
            <a:endParaRPr lang="th-TH" sz="5400" b="1" dirty="0">
              <a:ln w="22225">
                <a:solidFill>
                  <a:srgbClr val="0070C0"/>
                </a:solidFill>
                <a:prstDash val="solid"/>
              </a:ln>
              <a:solidFill>
                <a:srgbClr val="0000CC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2A336E40-A2C0-1324-C72A-684781D4A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9" r="15556" b="39102"/>
          <a:stretch>
            <a:fillRect/>
          </a:stretch>
        </p:blipFill>
        <p:spPr>
          <a:xfrm>
            <a:off x="1783307" y="3939649"/>
            <a:ext cx="2305604" cy="2611312"/>
          </a:xfrm>
          <a:prstGeom prst="rect">
            <a:avLst/>
          </a:prstGeom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2EDB9DA4-2BE4-06DA-3E85-FEA7F57DC1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0" t="1160" r="6841" b="32817"/>
          <a:stretch>
            <a:fillRect/>
          </a:stretch>
        </p:blipFill>
        <p:spPr>
          <a:xfrm>
            <a:off x="1138824" y="1612695"/>
            <a:ext cx="1920603" cy="2052123"/>
          </a:xfrm>
          <a:prstGeom prst="rect">
            <a:avLst/>
          </a:prstGeom>
        </p:spPr>
      </p:pic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907C0A58-ED24-A204-27CB-B5766B9B1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4" r="11620" b="34091"/>
          <a:stretch>
            <a:fillRect/>
          </a:stretch>
        </p:blipFill>
        <p:spPr>
          <a:xfrm>
            <a:off x="5738568" y="1612695"/>
            <a:ext cx="1920604" cy="2081561"/>
          </a:xfrm>
          <a:prstGeom prst="rect">
            <a:avLst/>
          </a:prstGeom>
        </p:spPr>
      </p:pic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F880DB50-3D5D-0E8F-B3DF-56AF56BB29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4" r="15122" b="35914"/>
          <a:stretch>
            <a:fillRect/>
          </a:stretch>
        </p:blipFill>
        <p:spPr>
          <a:xfrm>
            <a:off x="8048030" y="1642133"/>
            <a:ext cx="1916303" cy="2052123"/>
          </a:xfrm>
          <a:prstGeom prst="rect">
            <a:avLst/>
          </a:prstGeom>
        </p:spPr>
      </p:pic>
      <p:pic>
        <p:nvPicPr>
          <p:cNvPr id="23" name="รูปภาพ 22">
            <a:extLst>
              <a:ext uri="{FF2B5EF4-FFF2-40B4-BE49-F238E27FC236}">
                <a16:creationId xmlns:a16="http://schemas.microsoft.com/office/drawing/2014/main" id="{98508306-7843-48E5-A9F3-26F77AD29C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0" t="4639" r="12744" b="31675"/>
          <a:stretch>
            <a:fillRect/>
          </a:stretch>
        </p:blipFill>
        <p:spPr>
          <a:xfrm>
            <a:off x="10202926" y="1651807"/>
            <a:ext cx="1700499" cy="1973897"/>
          </a:xfrm>
          <a:prstGeom prst="rect">
            <a:avLst/>
          </a:prstGeom>
        </p:spPr>
      </p:pic>
      <p:pic>
        <p:nvPicPr>
          <p:cNvPr id="25" name="รูปภาพ 24">
            <a:extLst>
              <a:ext uri="{FF2B5EF4-FFF2-40B4-BE49-F238E27FC236}">
                <a16:creationId xmlns:a16="http://schemas.microsoft.com/office/drawing/2014/main" id="{B6A27149-A7C3-8233-A5C8-99C1936855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3" r="8600" b="35225"/>
          <a:stretch>
            <a:fillRect/>
          </a:stretch>
        </p:blipFill>
        <p:spPr>
          <a:xfrm>
            <a:off x="3283871" y="1597975"/>
            <a:ext cx="2005034" cy="205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90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D7F5DA5-D492-BF95-1C48-D38A32245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6142" y="3507657"/>
            <a:ext cx="4119716" cy="813893"/>
          </a:xfrm>
        </p:spPr>
        <p:txBody>
          <a:bodyPr/>
          <a:lstStyle/>
          <a:p>
            <a:r>
              <a:rPr lang="th-TH" b="1" dirty="0">
                <a:cs typeface="+mn-cs"/>
              </a:rPr>
              <a:t>สร้างสิ่งแวดล้อมในสถานที่ทำงาน</a:t>
            </a:r>
            <a:endParaRPr lang="en-US" b="1" dirty="0">
              <a:cs typeface="+mn-cs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9F1108A7-A521-7E59-710C-79ACF2842029}"/>
              </a:ext>
            </a:extLst>
          </p:cNvPr>
          <p:cNvSpPr/>
          <p:nvPr/>
        </p:nvSpPr>
        <p:spPr>
          <a:xfrm>
            <a:off x="1262310" y="372890"/>
            <a:ext cx="60292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“</a:t>
            </a:r>
            <a:r>
              <a:rPr lang="th-TH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กิจกรรม</a:t>
            </a:r>
            <a:r>
              <a:rPr lang="en-US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5 </a:t>
            </a:r>
            <a:r>
              <a:rPr lang="th-TH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ส สำนักงานน่าอยู่</a:t>
            </a:r>
            <a:r>
              <a:rPr lang="en-US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”</a:t>
            </a:r>
            <a:endParaRPr lang="th-TH" sz="5400" b="1" dirty="0">
              <a:ln w="22225">
                <a:solidFill>
                  <a:srgbClr val="0070C0"/>
                </a:solidFill>
                <a:prstDash val="solid"/>
              </a:ln>
              <a:solidFill>
                <a:srgbClr val="0000CC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6BA2E179-DCB4-E1A8-88AA-95C18F3F3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73" y="1398647"/>
            <a:ext cx="2812014" cy="2109010"/>
          </a:xfrm>
          <a:prstGeom prst="rect">
            <a:avLst/>
          </a:prstGeom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01C03091-8757-27A8-B108-5414FB9A89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299" y="1476250"/>
            <a:ext cx="2812014" cy="21090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6852C141-37A1-CCE7-A9D0-5869CCB695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921" y="1439202"/>
            <a:ext cx="2678917" cy="2009188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42537FE0-5055-D1A2-DCE1-81163BCE3B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382" y="4321550"/>
            <a:ext cx="2812013" cy="21090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2055299C-257F-142A-AAAC-1D1AC81B24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687" y="4321550"/>
            <a:ext cx="2952313" cy="22142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516EA674-FB83-7F08-723D-F3CA736E5F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4" y="4161466"/>
            <a:ext cx="2812015" cy="2109011"/>
          </a:xfrm>
          <a:prstGeom prst="rect">
            <a:avLst/>
          </a:prstGeom>
        </p:spPr>
      </p:pic>
      <p:pic>
        <p:nvPicPr>
          <p:cNvPr id="23" name="รูปภาพ 22">
            <a:extLst>
              <a:ext uri="{FF2B5EF4-FFF2-40B4-BE49-F238E27FC236}">
                <a16:creationId xmlns:a16="http://schemas.microsoft.com/office/drawing/2014/main" id="{5C5545CC-16CD-13DA-E749-98087DE00C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615" y="1439202"/>
            <a:ext cx="2987398" cy="22405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รูปภาพ 24">
            <a:extLst>
              <a:ext uri="{FF2B5EF4-FFF2-40B4-BE49-F238E27FC236}">
                <a16:creationId xmlns:a16="http://schemas.microsoft.com/office/drawing/2014/main" id="{2A74E26E-B0F9-9999-3E9C-859681AA164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9" t="4698" r="11496" b="11255"/>
          <a:stretch>
            <a:fillRect/>
          </a:stretch>
        </p:blipFill>
        <p:spPr>
          <a:xfrm>
            <a:off x="6358107" y="4285133"/>
            <a:ext cx="2545731" cy="218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6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16228173-B40F-95B5-BB75-F8662418D268}"/>
              </a:ext>
            </a:extLst>
          </p:cNvPr>
          <p:cNvSpPr/>
          <p:nvPr/>
        </p:nvSpPr>
        <p:spPr>
          <a:xfrm>
            <a:off x="1262310" y="372890"/>
            <a:ext cx="60292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“</a:t>
            </a:r>
            <a:r>
              <a:rPr lang="th-TH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กิจกรรม</a:t>
            </a:r>
            <a:r>
              <a:rPr lang="en-US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5 </a:t>
            </a:r>
            <a:r>
              <a:rPr lang="th-TH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ส สำนักงานน่าอยู่</a:t>
            </a:r>
            <a:r>
              <a:rPr lang="en-US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”</a:t>
            </a:r>
            <a:endParaRPr lang="th-TH" sz="5400" b="1" dirty="0">
              <a:ln w="22225">
                <a:solidFill>
                  <a:srgbClr val="0070C0"/>
                </a:solidFill>
                <a:prstDash val="solid"/>
              </a:ln>
              <a:solidFill>
                <a:srgbClr val="0000CC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43D4CC39-2220-B28A-D093-17274C380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662" y="1373546"/>
            <a:ext cx="2826315" cy="2120215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BC93079B-8ADA-9D01-7E6F-113E1415F9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82" y="3969098"/>
            <a:ext cx="2933457" cy="2200590"/>
          </a:xfrm>
          <a:prstGeom prst="rect">
            <a:avLst/>
          </a:prstGeom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6DB8B4DD-5347-A3D2-5096-3F8DBEE2A8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523" y="3928906"/>
            <a:ext cx="2987035" cy="2240782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CE955803-9332-8252-84B3-28E407B361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943" y="3949001"/>
            <a:ext cx="2987036" cy="2240783"/>
          </a:xfrm>
          <a:prstGeom prst="rect">
            <a:avLst/>
          </a:prstGeom>
        </p:spPr>
      </p:pic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579D2CD5-ED80-2E3A-9153-2B8ABC066E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943" y="1416787"/>
            <a:ext cx="2929393" cy="2197541"/>
          </a:xfrm>
          <a:prstGeom prst="rect">
            <a:avLst/>
          </a:prstGeom>
        </p:spPr>
      </p:pic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7BC4FB10-992A-5095-C0AE-4F85270C13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100" y="1413738"/>
            <a:ext cx="2933458" cy="220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253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F3951DFD-31AE-985A-548A-7389B604B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30" y="1227716"/>
            <a:ext cx="4222409" cy="3166807"/>
          </a:xfrm>
          <a:prstGeom prst="rect">
            <a:avLst/>
          </a:prstGeom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A280020B-2A2D-CC69-B036-4ADE839F0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157" y="1102561"/>
            <a:ext cx="4309979" cy="3232484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4B43D4AC-8D60-D49A-4E7D-408BA91B36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1" y="4046880"/>
            <a:ext cx="3936949" cy="29527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F5D507B4-B9C8-8236-D8CF-43480005B6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1" t="9319" r="15699"/>
          <a:stretch>
            <a:fillRect/>
          </a:stretch>
        </p:blipFill>
        <p:spPr>
          <a:xfrm>
            <a:off x="9343719" y="3617188"/>
            <a:ext cx="2746610" cy="30693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7CB535A1-72A2-AD75-C54C-35FA860A1C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3" r="12785"/>
          <a:stretch>
            <a:fillRect/>
          </a:stretch>
        </p:blipFill>
        <p:spPr>
          <a:xfrm>
            <a:off x="5000352" y="1906990"/>
            <a:ext cx="2365584" cy="2285999"/>
          </a:xfrm>
          <a:prstGeom prst="rect">
            <a:avLst/>
          </a:prstGeom>
        </p:spPr>
      </p:pic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BED90F5C-C95F-F3B1-22DC-5BD5B9E9D68C}"/>
              </a:ext>
            </a:extLst>
          </p:cNvPr>
          <p:cNvSpPr/>
          <p:nvPr/>
        </p:nvSpPr>
        <p:spPr>
          <a:xfrm>
            <a:off x="1327219" y="378312"/>
            <a:ext cx="84176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/>
              </a:rPr>
              <a:t>“</a:t>
            </a:r>
            <a:r>
              <a:rPr lang="th-TH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/>
              </a:rPr>
              <a:t>กิจกรรมเสริมสร้างความรัก ส่งสุขปีใหม่ 2026</a:t>
            </a:r>
            <a:r>
              <a:rPr lang="en-US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effectLst/>
              </a:rPr>
              <a:t>”</a:t>
            </a:r>
            <a:endParaRPr lang="th-TH" sz="5400" b="1" dirty="0">
              <a:ln w="22225">
                <a:solidFill>
                  <a:srgbClr val="0070C0"/>
                </a:solidFill>
                <a:prstDash val="solid"/>
              </a:ln>
              <a:solidFill>
                <a:srgbClr val="0000CC"/>
              </a:solidFill>
              <a:effectLst/>
            </a:endParaRPr>
          </a:p>
        </p:txBody>
      </p: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DA92221-7109-4A74-0F27-8B321D22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4436" y="4549842"/>
            <a:ext cx="6013468" cy="1946787"/>
          </a:xfrm>
        </p:spPr>
        <p:txBody>
          <a:bodyPr>
            <a:normAutofit/>
          </a:bodyPr>
          <a:lstStyle/>
          <a:p>
            <a:r>
              <a:rPr lang="th-TH" b="1" dirty="0"/>
              <a:t>กิจกรรมสร้างวัฒนธรรมองค์กรให้เป็นองค์กรที่น่าอยู่ </a:t>
            </a:r>
            <a:br>
              <a:rPr lang="th-TH" b="1" dirty="0"/>
            </a:br>
            <a:r>
              <a:rPr lang="th-TH" b="1" dirty="0"/>
              <a:t>ส่งเสริมความรัก ความสามัคคี การให้เกียรติ </a:t>
            </a:r>
            <a:br>
              <a:rPr lang="th-TH" b="1" dirty="0"/>
            </a:br>
            <a:r>
              <a:rPr lang="th-TH" b="1" dirty="0"/>
              <a:t>และห่วงใยซึ่งกันและกัน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11664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27F0E-1EFE-51AD-AFF1-DDB543E93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157E825-A1C2-C647-785F-5C1704620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428" y="4406428"/>
            <a:ext cx="9430171" cy="1507067"/>
          </a:xfrm>
        </p:spPr>
        <p:txBody>
          <a:bodyPr/>
          <a:lstStyle/>
          <a:p>
            <a:r>
              <a:rPr lang="th-TH" b="1" dirty="0"/>
              <a:t>สร้างวัฒนธรรมองค์กรให้เป็นองค์กรที่น่าอยู่ ส่งเสริมความรัก ความสามัคคี การให้เกียรติ และห่วงใยซึ่งกันและกัน</a:t>
            </a:r>
            <a:endParaRPr lang="en-US" b="1" dirty="0"/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C2049906-A24E-600E-D855-9B730B230F7A}"/>
              </a:ext>
            </a:extLst>
          </p:cNvPr>
          <p:cNvSpPr/>
          <p:nvPr/>
        </p:nvSpPr>
        <p:spPr>
          <a:xfrm>
            <a:off x="1386032" y="425263"/>
            <a:ext cx="45368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</a:rPr>
              <a:t>“</a:t>
            </a:r>
            <a:r>
              <a:rPr lang="th-TH" sz="5400" b="1" dirty="0">
                <a:ln w="95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</a:rPr>
              <a:t>กิจกรรมออกกำลังกาย</a:t>
            </a:r>
            <a:r>
              <a:rPr lang="en-US" sz="5400" b="1" dirty="0">
                <a:ln w="95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</a:rPr>
              <a:t>”</a:t>
            </a:r>
            <a:endParaRPr lang="th-TH" sz="5400" b="1" dirty="0">
              <a:ln w="9525">
                <a:solidFill>
                  <a:srgbClr val="0070C0"/>
                </a:solidFill>
                <a:prstDash val="solid"/>
              </a:ln>
              <a:solidFill>
                <a:srgbClr val="0000CC"/>
              </a:solidFill>
            </a:endParaRP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360BFAEB-B2EB-927B-523E-765C25CD7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4"/>
          <a:stretch>
            <a:fillRect/>
          </a:stretch>
        </p:blipFill>
        <p:spPr>
          <a:xfrm>
            <a:off x="383459" y="1348593"/>
            <a:ext cx="4312884" cy="2660937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5E593662-B163-802B-0B24-F2CA6EB7F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42"/>
          <a:stretch>
            <a:fillRect/>
          </a:stretch>
        </p:blipFill>
        <p:spPr>
          <a:xfrm>
            <a:off x="9718479" y="1348592"/>
            <a:ext cx="1984350" cy="2660938"/>
          </a:xfrm>
          <a:prstGeom prst="rect">
            <a:avLst/>
          </a:prstGeom>
        </p:spPr>
      </p:pic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0DCFD3F1-32BD-7E36-B85C-0009A8F6B6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058" y="1348593"/>
            <a:ext cx="4728706" cy="266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65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36E264C-0A6F-81F6-B0D4-1B2DAAB91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931" y="4794467"/>
            <a:ext cx="9912681" cy="1507067"/>
          </a:xfrm>
        </p:spPr>
        <p:txBody>
          <a:bodyPr>
            <a:normAutofit fontScale="90000"/>
          </a:bodyPr>
          <a:lstStyle/>
          <a:p>
            <a:r>
              <a:rPr lang="th-TH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ยึดมั่นในสถาบันหลักของประเทศ อันได้แก่ ชาติ ศาสนา พระมหากษัตริย์ และการปกครองระบอบประชาธิปไตยอันมีพระมหากษัตริย์ทรงเป็นประมุข</a:t>
            </a:r>
            <a:br>
              <a:rPr lang="th-TH" dirty="0"/>
            </a:br>
            <a:r>
              <a:rPr lang="th-TH" dirty="0"/>
              <a:t>  -  กิจกรรมเทิดทูนสถาบันชาติ ศาสนา และพระมหากษัตริย์</a:t>
            </a:r>
            <a:endParaRPr lang="en-US" dirty="0"/>
          </a:p>
        </p:txBody>
      </p:sp>
      <p:pic>
        <p:nvPicPr>
          <p:cNvPr id="10" name="ตัวแทนเนื้อหา 7">
            <a:extLst>
              <a:ext uri="{FF2B5EF4-FFF2-40B4-BE49-F238E27FC236}">
                <a16:creationId xmlns:a16="http://schemas.microsoft.com/office/drawing/2014/main" id="{B755D950-F440-6EE9-C07F-57366590C6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" r="18266" b="8213"/>
          <a:stretch>
            <a:fillRect/>
          </a:stretch>
        </p:blipFill>
        <p:spPr>
          <a:xfrm>
            <a:off x="5073444" y="1309998"/>
            <a:ext cx="5053781" cy="3368459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E428C34F-B423-6EAD-629D-534A0A1FC0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0" t="8239" r="10762" b="11159"/>
          <a:stretch>
            <a:fillRect/>
          </a:stretch>
        </p:blipFill>
        <p:spPr>
          <a:xfrm>
            <a:off x="2420739" y="1309998"/>
            <a:ext cx="2162737" cy="3368459"/>
          </a:xfrm>
          <a:prstGeom prst="rect">
            <a:avLst/>
          </a:prstGeom>
        </p:spPr>
      </p:pic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0A11814F-0F59-3830-11FA-DEB4AD989CDE}"/>
              </a:ext>
            </a:extLst>
          </p:cNvPr>
          <p:cNvSpPr/>
          <p:nvPr/>
        </p:nvSpPr>
        <p:spPr>
          <a:xfrm>
            <a:off x="1417271" y="479001"/>
            <a:ext cx="92159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“</a:t>
            </a:r>
            <a:r>
              <a:rPr lang="th-TH" sz="48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กิจกรรมเทิดทูนสถาบันชาติ ศาสนา พระมหากษัตริย์</a:t>
            </a:r>
            <a:r>
              <a:rPr lang="en-US" sz="48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”</a:t>
            </a:r>
            <a:endParaRPr lang="th-TH" sz="4800" b="1" dirty="0">
              <a:ln w="22225">
                <a:solidFill>
                  <a:srgbClr val="0070C0"/>
                </a:solidFill>
                <a:prstDash val="solid"/>
              </a:ln>
              <a:solidFill>
                <a:srgbClr val="0000CC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4495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E118F1F-9107-C63D-4985-E3BDF558C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975" y="4173142"/>
            <a:ext cx="9773265" cy="2529221"/>
          </a:xfrm>
        </p:spPr>
        <p:txBody>
          <a:bodyPr>
            <a:normAutofit fontScale="90000"/>
          </a:bodyPr>
          <a:lstStyle/>
          <a:p>
            <a:r>
              <a:rPr lang="th-TH" b="1" cap="none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</a:rPr>
              <a:t>ซื่อสัตย์สุจริต มีจิตสำนึกที่ดี และรับผิดชอบต่อหน้าที่</a:t>
            </a:r>
            <a:br>
              <a:rPr lang="th-TH" dirty="0"/>
            </a:br>
            <a:r>
              <a:rPr lang="th-TH" sz="3100" b="1" dirty="0">
                <a:latin typeface="TH Sarabun New" panose="020B0500040200020003" pitchFamily="34" charset="-34"/>
                <a:cs typeface="+mn-cs"/>
              </a:rPr>
              <a:t>1.  กิจกรรมประกาศเจตนารมณ์ของหน่วยงาน ประจำปีงบประมาณ พ.ศ.2569</a:t>
            </a:r>
            <a:br>
              <a:rPr lang="en-US" sz="3100" b="1" dirty="0">
                <a:latin typeface="TH Sarabun New" panose="020B0500040200020003" pitchFamily="34" charset="-34"/>
                <a:cs typeface="+mn-cs"/>
              </a:rPr>
            </a:br>
            <a:r>
              <a:rPr lang="th-TH" sz="3100" b="1" dirty="0">
                <a:latin typeface="TH Sarabun New" panose="020B0500040200020003" pitchFamily="34" charset="-34"/>
                <a:cs typeface="+mn-cs"/>
              </a:rPr>
              <a:t>     -ประกาศเจตนารมณ์เป็นองค์กรคุณธรรมต้นแบบ</a:t>
            </a:r>
            <a:br>
              <a:rPr lang="en-US" sz="3100" b="1" dirty="0">
                <a:latin typeface="TH Sarabun New" panose="020B0500040200020003" pitchFamily="34" charset="-34"/>
                <a:cs typeface="+mn-cs"/>
              </a:rPr>
            </a:br>
            <a:r>
              <a:rPr lang="th-TH" sz="3100" b="1" dirty="0">
                <a:latin typeface="TH Sarabun New" panose="020B0500040200020003" pitchFamily="34" charset="-34"/>
                <a:cs typeface="+mn-cs"/>
              </a:rPr>
              <a:t>     -ประกาศเจตนารมณ์นโยบายไม่รับของขวัญและขอกำนัลทุกชนิดจาการปฏิบัติหน้าที่ (</a:t>
            </a:r>
            <a:r>
              <a:rPr lang="en-US" sz="3100" b="1" dirty="0">
                <a:latin typeface="TH Sarabun New" panose="020B0500040200020003" pitchFamily="34" charset="-34"/>
                <a:cs typeface="+mn-cs"/>
              </a:rPr>
              <a:t>No Gift Policy)</a:t>
            </a:r>
            <a:br>
              <a:rPr lang="en-US" sz="3100" b="1" dirty="0">
                <a:latin typeface="TH Sarabun New" panose="020B0500040200020003" pitchFamily="34" charset="-34"/>
                <a:cs typeface="+mn-cs"/>
              </a:rPr>
            </a:br>
            <a:r>
              <a:rPr lang="th-TH" sz="3100" b="1" dirty="0">
                <a:latin typeface="TH Sarabun New" panose="020B0500040200020003" pitchFamily="34" charset="-34"/>
                <a:cs typeface="+mn-cs"/>
              </a:rPr>
              <a:t>     -ประกาศเจตนารมณ์การป้องกันและแก้ไขปัญหาการแสวงหาประโยชน์ทางเพศ </a:t>
            </a:r>
            <a:br>
              <a:rPr lang="th-TH" sz="3100" b="1" dirty="0">
                <a:latin typeface="TH Sarabun New" panose="020B0500040200020003" pitchFamily="34" charset="-34"/>
                <a:cs typeface="+mn-cs"/>
              </a:rPr>
            </a:br>
            <a:r>
              <a:rPr lang="th-TH" sz="3100" b="1" dirty="0">
                <a:latin typeface="TH Sarabun New" panose="020B0500040200020003" pitchFamily="34" charset="-34"/>
                <a:cs typeface="+mn-cs"/>
              </a:rPr>
              <a:t>     การล่วงละเมิดและการคุกคามทางเพศในการทำงาน</a:t>
            </a:r>
            <a:endParaRPr lang="en-US" sz="2700" b="1" dirty="0"/>
          </a:p>
        </p:txBody>
      </p:sp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83580443-3BEF-51E4-BEFC-AB470348975D}"/>
              </a:ext>
            </a:extLst>
          </p:cNvPr>
          <p:cNvSpPr/>
          <p:nvPr/>
        </p:nvSpPr>
        <p:spPr>
          <a:xfrm>
            <a:off x="1263200" y="339484"/>
            <a:ext cx="56092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</a:rPr>
              <a:t>“</a:t>
            </a:r>
            <a:r>
              <a:rPr lang="th-TH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</a:rPr>
              <a:t>กิจกรรมประกาศเจตนารมณ์</a:t>
            </a:r>
            <a:r>
              <a:rPr lang="en-US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</a:rPr>
              <a:t>”</a:t>
            </a:r>
            <a:endParaRPr lang="th-TH" sz="5400" b="1" dirty="0">
              <a:ln w="22225">
                <a:solidFill>
                  <a:srgbClr val="0070C0"/>
                </a:solidFill>
                <a:prstDash val="solid"/>
              </a:ln>
              <a:solidFill>
                <a:srgbClr val="0000CC"/>
              </a:solidFill>
            </a:endParaRP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92F18267-939E-872B-7543-0993F013AC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981" y="1196573"/>
            <a:ext cx="3984322" cy="2976569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6FBC161E-3207-8EF1-859B-B0E9B8C4D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348" y="1196574"/>
            <a:ext cx="3984322" cy="297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812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3C77B78-BBD7-6D27-DC2C-EC35F53C0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619" y="4130251"/>
            <a:ext cx="10941351" cy="1548880"/>
          </a:xfrm>
        </p:spPr>
        <p:txBody>
          <a:bodyPr>
            <a:normAutofit fontScale="90000"/>
          </a:bodyPr>
          <a:lstStyle/>
          <a:p>
            <a:r>
              <a:rPr lang="th-TH" b="1" cap="none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</a:t>
            </a:r>
            <a:r>
              <a:rPr lang="th-TH" b="1" cap="none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กล้าตัดสินใจ และกระทำในสิ่งที่ถูกต้องชอบธรรม</a:t>
            </a:r>
            <a:br>
              <a:rPr lang="th-TH" b="1" cap="none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  กิจกรรมประกาศเจตนารมณ์ของหน่วยงาน ประจำปีงบประมาณ พ.ศ.2569</a:t>
            </a:r>
            <a:br>
              <a:rPr lang="en-US" sz="27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-ประกาศเจตนารมณ์เป็นองค์กรคุณธรรมต้นแบบ</a:t>
            </a:r>
            <a:br>
              <a:rPr lang="en-US" sz="27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-ประกาศเจตนารมณ์นโยบายไม่รับของขวัญและขอกำนัลทุกชนิดจาการปฏิบัติหน้าที่ (</a:t>
            </a:r>
            <a:r>
              <a:rPr lang="en-US" sz="27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No Gift Policy)</a:t>
            </a:r>
            <a:br>
              <a:rPr lang="en-US" sz="27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-ประกาศเจตนารมณ์การป้องกันและแก้ไขปัญหาการแสวงหาประโยชน์ทางเพศ การล่วงละเมิดและการคุกคามทางเพศในการทำงาน</a:t>
            </a:r>
            <a:br>
              <a:rPr lang="en-US" sz="27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 โครงการเสริมสร้างความเข้มแข็งของกลไกการป้องกันการทุจริตและระบบบริหารจัดการตามหลักธรรมา</a:t>
            </a:r>
            <a:r>
              <a:rPr lang="th-TH" sz="27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ภิ</a:t>
            </a:r>
            <a:r>
              <a:rPr lang="th-TH" sz="27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บาล</a:t>
            </a:r>
            <a:br>
              <a:rPr lang="th-TH" b="1" cap="none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br>
              <a:rPr lang="th-TH" b="1" cap="none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endParaRPr lang="en-US" b="1" cap="none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สี่เหลี่ยมผืนผ้า 8">
            <a:extLst>
              <a:ext uri="{FF2B5EF4-FFF2-40B4-BE49-F238E27FC236}">
                <a16:creationId xmlns:a16="http://schemas.microsoft.com/office/drawing/2014/main" id="{2E746FAA-F7A0-883D-93A4-781337A94985}"/>
              </a:ext>
            </a:extLst>
          </p:cNvPr>
          <p:cNvSpPr/>
          <p:nvPr/>
        </p:nvSpPr>
        <p:spPr>
          <a:xfrm>
            <a:off x="2264198" y="1587740"/>
            <a:ext cx="197231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ประกาศเจตนารมณ์เป็นองค์กรคุณธรรมต้นแบบฯ</a:t>
            </a:r>
            <a:endParaRPr lang="th-TH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0C863D66-DF79-040F-3534-05779DB2BFBE}"/>
              </a:ext>
            </a:extLst>
          </p:cNvPr>
          <p:cNvSpPr txBox="1"/>
          <p:nvPr/>
        </p:nvSpPr>
        <p:spPr>
          <a:xfrm>
            <a:off x="6393813" y="1652548"/>
            <a:ext cx="20973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ประกาศเจตนารมณ์การป้องกัน</a:t>
            </a:r>
          </a:p>
          <a:p>
            <a:r>
              <a:rPr lang="th-TH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และแก้ไขปัญหาการแสวงหาประโยชน์ทางเพศฯ</a:t>
            </a:r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0D869AA5-A9A7-63C6-7439-B43E906FA30D}"/>
              </a:ext>
            </a:extLst>
          </p:cNvPr>
          <p:cNvSpPr txBox="1"/>
          <p:nvPr/>
        </p:nvSpPr>
        <p:spPr>
          <a:xfrm>
            <a:off x="10555788" y="1633612"/>
            <a:ext cx="15241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ประกาศเจตนารมณ์นโยบายไม่รับ</a:t>
            </a:r>
          </a:p>
          <a:p>
            <a:r>
              <a:rPr lang="th-TH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ของขวัญและของกำนัลทุกชนิดฯ</a:t>
            </a:r>
          </a:p>
          <a:p>
            <a:r>
              <a:rPr lang="th-TH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No Gift Policy)</a:t>
            </a:r>
            <a:br>
              <a:rPr lang="en-US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EFDCACA-563A-86AC-8B9D-542DDB015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54" y="1231707"/>
            <a:ext cx="1831583" cy="2598222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7E2853AA-8860-17F4-ED19-2A2745D7C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1191" y="1043181"/>
            <a:ext cx="2097378" cy="2975271"/>
          </a:xfrm>
          <a:prstGeom prst="rect">
            <a:avLst/>
          </a:prstGeom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A49D09DB-5B40-A07C-1745-003D3D076C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440" y="1093989"/>
            <a:ext cx="2140373" cy="3036262"/>
          </a:xfrm>
          <a:prstGeom prst="rect">
            <a:avLst/>
          </a:prstGeom>
        </p:spPr>
      </p:pic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F4DFB2A7-924B-4DDA-C8A2-3075991E0C21}"/>
              </a:ext>
            </a:extLst>
          </p:cNvPr>
          <p:cNvSpPr/>
          <p:nvPr/>
        </p:nvSpPr>
        <p:spPr>
          <a:xfrm>
            <a:off x="1652592" y="348889"/>
            <a:ext cx="49455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</a:rPr>
              <a:t>กิจกรรมประกาศเจตนารมณ์</a:t>
            </a:r>
          </a:p>
        </p:txBody>
      </p:sp>
    </p:spTree>
    <p:extLst>
      <p:ext uri="{BB962C8B-B14F-4D97-AF65-F5344CB8AC3E}">
        <p14:creationId xmlns:p14="http://schemas.microsoft.com/office/powerpoint/2010/main" val="27838091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B196E25-5F65-92BC-5C53-2A68C8343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46" y="4418573"/>
            <a:ext cx="7880607" cy="1796478"/>
          </a:xfrm>
        </p:spPr>
        <p:txBody>
          <a:bodyPr>
            <a:normAutofit fontScale="90000"/>
          </a:bodyPr>
          <a:lstStyle/>
          <a:p>
            <a:r>
              <a:rPr lang="th-TH" b="1" cap="none" dirty="0">
                <a:ln w="12700" cmpd="sng">
                  <a:solidFill>
                    <a:srgbClr val="0000CC"/>
                  </a:solidFill>
                  <a:prstDash val="solid"/>
                </a:ln>
                <a:solidFill>
                  <a:srgbClr val="0070C0"/>
                </a:solidFill>
              </a:rPr>
              <a:t>คิดถึงประโยชน์ส่วนรวมมากกว่าประโยชน์ส่วนตัวและมีจิตสาธารณะ</a:t>
            </a:r>
            <a:br>
              <a:rPr lang="th-TH" b="1" cap="none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th-TH" sz="2700" dirty="0">
                <a:cs typeface="+mn-cs"/>
              </a:rPr>
              <a:t>1. </a:t>
            </a:r>
            <a:r>
              <a:rPr lang="th-TH" sz="2700" b="1" dirty="0">
                <a:cs typeface="+mn-cs"/>
              </a:rPr>
              <a:t>กิจกรรมจิตอาสา</a:t>
            </a:r>
            <a:br>
              <a:rPr lang="en-US" sz="2700" b="1" dirty="0">
                <a:cs typeface="+mn-cs"/>
              </a:rPr>
            </a:br>
            <a:r>
              <a:rPr lang="th-TH" sz="2700" b="1" dirty="0">
                <a:cs typeface="+mn-cs"/>
              </a:rPr>
              <a:t>            2. กิจกรรมประหยัดพลังงาน </a:t>
            </a:r>
            <a:br>
              <a:rPr lang="th-TH" sz="2700" b="1" dirty="0">
                <a:cs typeface="+mn-cs"/>
              </a:rPr>
            </a:br>
            <a:r>
              <a:rPr lang="th-TH" sz="2700" b="1" dirty="0">
                <a:cs typeface="+mn-cs"/>
              </a:rPr>
              <a:t>                 3.กิจกรรม 5 ส. สำนักงานน่าอยู่</a:t>
            </a:r>
            <a:endParaRPr lang="en-US" b="1" cap="none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DBF83AED-71D5-DA06-C945-6BA280F62068}"/>
              </a:ext>
            </a:extLst>
          </p:cNvPr>
          <p:cNvSpPr/>
          <p:nvPr/>
        </p:nvSpPr>
        <p:spPr>
          <a:xfrm>
            <a:off x="1298868" y="439599"/>
            <a:ext cx="56140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</a:rPr>
              <a:t>“</a:t>
            </a:r>
            <a:r>
              <a:rPr lang="th-TH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</a:rPr>
              <a:t>กิจกรรมจิตอาสา ทำดีด้วยใจ</a:t>
            </a:r>
            <a:r>
              <a:rPr lang="en-US" sz="54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00CC"/>
                </a:solidFill>
              </a:rPr>
              <a:t>”</a:t>
            </a:r>
            <a:endParaRPr lang="th-TH" sz="5400" b="1" dirty="0">
              <a:ln w="22225">
                <a:solidFill>
                  <a:srgbClr val="0070C0"/>
                </a:solidFill>
                <a:prstDash val="solid"/>
              </a:ln>
              <a:solidFill>
                <a:srgbClr val="0000CC"/>
              </a:solidFill>
            </a:endParaRPr>
          </a:p>
        </p:txBody>
      </p: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E1269282-7C67-5AB6-3EA2-2CF436900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" t="6625" r="9202" b="8244"/>
          <a:stretch>
            <a:fillRect/>
          </a:stretch>
        </p:blipFill>
        <p:spPr>
          <a:xfrm>
            <a:off x="638718" y="1362930"/>
            <a:ext cx="1831499" cy="2471651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684B5DD0-8C6D-56C0-E46A-B7E24FC557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310" y="1362930"/>
            <a:ext cx="1858762" cy="2471651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A8923AA7-E910-05B2-39ED-82CD570583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78" t="24333" r="17566" b="32545"/>
          <a:stretch>
            <a:fillRect/>
          </a:stretch>
        </p:blipFill>
        <p:spPr bwMode="auto">
          <a:xfrm>
            <a:off x="4836783" y="1331131"/>
            <a:ext cx="2518437" cy="22779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83C1A7A4-7C16-146B-1487-FC2C9B21B1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5" t="40574" r="25728" b="13593"/>
          <a:stretch>
            <a:fillRect/>
          </a:stretch>
        </p:blipFill>
        <p:spPr>
          <a:xfrm>
            <a:off x="7148546" y="232827"/>
            <a:ext cx="2198281" cy="26419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AD3485DA-5761-8399-DC39-E25D0C71AC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506" y="2375050"/>
            <a:ext cx="2525847" cy="18943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AF57F4F0-CE6D-F62D-671A-5CE4DAC9C3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256" y="4826250"/>
            <a:ext cx="2708999" cy="2031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CD43B119-0506-8605-8551-4E1E69DB23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827" y="347054"/>
            <a:ext cx="2709000" cy="2031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6CD7FE08-7638-081D-4663-6A4CA3F3357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438" y="5047848"/>
            <a:ext cx="2117594" cy="1588554"/>
          </a:xfrm>
          <a:prstGeom prst="rect">
            <a:avLst/>
          </a:prstGeom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B906F35C-42AF-C206-7332-3A937890431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909" y="5047848"/>
            <a:ext cx="2117594" cy="1588554"/>
          </a:xfrm>
          <a:prstGeom prst="rect">
            <a:avLst/>
          </a:prstGeom>
        </p:spPr>
      </p:pic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B5FD30C9-8C5F-8457-792E-3F9E4DF9170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438" y="2821282"/>
            <a:ext cx="2082850" cy="156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13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EB9B5B69-A297-4D2F-8B89-529DA8A27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3E39D215-BF38-4094-82D7-61DED1145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7412700A-91C4-4126-8F17-3B9449DBB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DF985802-25A8-4B99-89F0-2A42EC325F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F54C35AF-DB92-4205-A779-2A385B714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9F845211-1F53-4E0A-891E-B78A206F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9149C7DD-9998-4805-BFC8-CEF5F5DF3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47C8036D-3ECA-43DA-BAF5-3C65CF41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29C15912-CDE8-4DF3-9324-273FB4C86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37C68D51-B7DA-4572-AB7E-708540B3C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1AF802CB-4E9E-4895-9363-C119914909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615760E5-5F27-4735-B01C-78E05F3FB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DB9C6516-B2DB-432F-BD3A-A1792BD46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C9C8D0D-644B-4B97-B83C-CC8E64361D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F8BE1EA6-80CF-446B-A4FE-3F935A51C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10E39808-F4F7-43DE-AB53-82B7B55EA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6ED5109A-600A-4C23-9BB3-C4C19C2D9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D76FF73F-8CA3-42B0-A680-353805CD2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B26A6949-3BEB-422A-854C-D4E26E4CF1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FE07AD25-30AF-40CD-B901-DF1EDBD68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5AA460AF-7760-4F15-881A-6F0BFDBCD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EE53C70E-5D92-4C42-A34F-9F7D16006B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C27614EE-0086-4D34-99BD-52F03708D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326919B9-3ED4-4744-A713-326B3BAF62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898BDBF5-8AA3-49CD-999A-ABA1F7AE3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AF8ED3E0-CBE7-48C4-8F9E-FF98079CD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A84F153B-2093-4171-BD2D-1631695C9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9" name="Freeform 6">
            <a:extLst>
              <a:ext uri="{FF2B5EF4-FFF2-40B4-BE49-F238E27FC236}">
                <a16:creationId xmlns:a16="http://schemas.microsoft.com/office/drawing/2014/main" id="{DB5BC99D-7BEA-4F13-B82B-A956E2D09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FC59DA47-0B3E-4C84-B322-4D0AB409F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F7C0CF3-8632-43CE-B87A-053125D41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bg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3364BB3-167F-2072-1649-8FE3889FF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7" y="967417"/>
            <a:ext cx="4266532" cy="40339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มุ่งผลสัมฤทธิ์ของงาน</a:t>
            </a:r>
            <a:br>
              <a:rPr lang="en-US" sz="1900" b="1" cap="none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EFFFF"/>
                </a:solidFill>
              </a:rPr>
            </a:br>
            <a: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 </a:t>
            </a:r>
            <a: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เผยแพร่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ข่าวประชาสัมพันธ์การดำเนินงานของ</a:t>
            </a:r>
            <a:b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ศูนย์สุขภาพจิตที่</a:t>
            </a:r>
            <a: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12</a:t>
            </a:r>
            <a:b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โครงการอบรมหลักสูตรเตรียมความพร้อมสำหรับ</a:t>
            </a:r>
            <a:b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ผู้บริหารหน่วยงานของกรมสุขภาพจิต</a:t>
            </a:r>
            <a: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รุ่นที่</a:t>
            </a:r>
            <a: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b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3. 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กิจกรรมการรณรงค์</a:t>
            </a:r>
            <a: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/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เผยแพร่</a:t>
            </a:r>
            <a: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ข้อกำหนดจริยธรรม</a:t>
            </a:r>
            <a:b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เจ้าหน้าที่ของรัฐกรมสุขภาพจิต</a:t>
            </a:r>
            <a:b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4. 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กิจกรรมรณรงค์</a:t>
            </a:r>
            <a: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/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เผ</a:t>
            </a:r>
            <a: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ย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แพร่แนวปฏิบัติเพื่อป้องกันแล</a:t>
            </a:r>
            <a: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ะ</a:t>
            </a:r>
            <a:b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แก้ไขปัญหาการล่วงละเมิดหรือคุกคามทางเพศ</a:t>
            </a:r>
            <a:b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ในการทำงาน</a:t>
            </a:r>
            <a:b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5. 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กิจกรรมการประชุมคณะทำงาน</a:t>
            </a:r>
            <a: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ขับเคลื่อนองค์กร</a:t>
            </a:r>
            <a:b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คุณธรรม</a:t>
            </a:r>
            <a: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400" b="1" dirty="0" err="1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ประจำปีงบประมาณ</a:t>
            </a:r>
            <a:r>
              <a:rPr lang="en-US" sz="2400" b="1" dirty="0">
                <a:solidFill>
                  <a:srgbClr val="FE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พ.ศ.2569</a:t>
            </a:r>
            <a:endParaRPr lang="en-US" sz="1900" b="1" cap="none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EFF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5" name="Freeform 5">
            <a:extLst>
              <a:ext uri="{FF2B5EF4-FFF2-40B4-BE49-F238E27FC236}">
                <a16:creationId xmlns:a16="http://schemas.microsoft.com/office/drawing/2014/main" id="{1E280319-321A-4944-A828-08032D4E9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E067E055-04C4-AFA0-68E7-20DD9C7E1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527" y="857427"/>
            <a:ext cx="3330166" cy="4706947"/>
          </a:xfrm>
          <a:prstGeom prst="rect">
            <a:avLst/>
          </a:prstGeom>
        </p:spPr>
      </p:pic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BA72CCC3-4617-10A9-C308-EC9189E55B25}"/>
              </a:ext>
            </a:extLst>
          </p:cNvPr>
          <p:cNvGrpSpPr/>
          <p:nvPr/>
        </p:nvGrpSpPr>
        <p:grpSpPr>
          <a:xfrm>
            <a:off x="4604240" y="885475"/>
            <a:ext cx="4072274" cy="4611063"/>
            <a:chOff x="1684863" y="242959"/>
            <a:chExt cx="4153229" cy="4502042"/>
          </a:xfrm>
        </p:grpSpPr>
        <p:pic>
          <p:nvPicPr>
            <p:cNvPr id="11" name="รูปภาพ 10">
              <a:extLst>
                <a:ext uri="{FF2B5EF4-FFF2-40B4-BE49-F238E27FC236}">
                  <a16:creationId xmlns:a16="http://schemas.microsoft.com/office/drawing/2014/main" id="{C45ECA45-82F1-C8D3-8E5A-B45BC85B5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84863" y="242959"/>
              <a:ext cx="4153229" cy="2144812"/>
            </a:xfrm>
            <a:prstGeom prst="rect">
              <a:avLst/>
            </a:prstGeom>
          </p:spPr>
        </p:pic>
        <p:pic>
          <p:nvPicPr>
            <p:cNvPr id="12" name="รูปภาพ 11">
              <a:extLst>
                <a:ext uri="{FF2B5EF4-FFF2-40B4-BE49-F238E27FC236}">
                  <a16:creationId xmlns:a16="http://schemas.microsoft.com/office/drawing/2014/main" id="{F3222621-B3F4-5E08-1C13-42DC3E6CF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568" t="7449"/>
            <a:stretch>
              <a:fillRect/>
            </a:stretch>
          </p:blipFill>
          <p:spPr>
            <a:xfrm>
              <a:off x="1684863" y="2387771"/>
              <a:ext cx="4153229" cy="23572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3587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1341375-C9EA-AD0F-2568-64E1747F3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212" y="4332066"/>
            <a:ext cx="11374017" cy="2296205"/>
          </a:xfrm>
        </p:spPr>
        <p:txBody>
          <a:bodyPr>
            <a:normAutofit fontScale="90000"/>
          </a:bodyPr>
          <a:lstStyle/>
          <a:p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ข้าพเจ้านายนิตย์  ทองเพชรศรี พร้อมด้วยบุคลากร ศูนย์สุขภาพจิตที่ 12 </a:t>
            </a:r>
            <a:b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ขอประกาศเจตนารมณ์ว่า จะร่วมกันขับเคลื่อน ศูนย์สุขภาพจิตที่ 12 ให้เป็นองค์คุณธรรมต้นแบบ</a:t>
            </a:r>
            <a:b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โดยยึดหลักธรรมทางศาสนา หลัก</a:t>
            </a:r>
            <a:r>
              <a:rPr lang="th-TH" b="1" dirty="0" err="1">
                <a:latin typeface="EucrosiaUPC" panose="02020603050405020304" pitchFamily="18" charset="-34"/>
                <a:cs typeface="EucrosiaUPC" panose="02020603050405020304" pitchFamily="18" charset="-34"/>
              </a:rPr>
              <a:t>ปรัญญาข</a:t>
            </a: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องเศร</a:t>
            </a:r>
            <a:r>
              <a:rPr lang="th-TH" b="1" dirty="0" err="1">
                <a:latin typeface="EucrosiaUPC" panose="02020603050405020304" pitchFamily="18" charset="-34"/>
                <a:cs typeface="EucrosiaUPC" panose="02020603050405020304" pitchFamily="18" charset="-34"/>
              </a:rPr>
              <a:t>ษฐกิ</a:t>
            </a: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พอเพียง คุณธรรม 5 ประการ </a:t>
            </a:r>
            <a:r>
              <a:rPr lang="en-US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“</a:t>
            </a: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พอเพียง วินัย สุจริต จิตอาสา กตัญญู</a:t>
            </a:r>
            <a:r>
              <a:rPr lang="en-US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”</a:t>
            </a: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จาก </a:t>
            </a:r>
            <a:r>
              <a:rPr lang="en-US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“</a:t>
            </a: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ปัญหาที่อยากแก้ และความดีที่อยากทำ</a:t>
            </a:r>
            <a:r>
              <a:rPr lang="en-US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”</a:t>
            </a:r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FC7F474A-4F35-53E8-23C0-D2A3BC75973F}"/>
              </a:ext>
            </a:extLst>
          </p:cNvPr>
          <p:cNvSpPr/>
          <p:nvPr/>
        </p:nvSpPr>
        <p:spPr>
          <a:xfrm>
            <a:off x="1766706" y="432167"/>
            <a:ext cx="35429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ประกาศเจตนารมณ์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BD929862-D2CE-C142-60F0-9AED3404A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161" y="1355497"/>
            <a:ext cx="3984322" cy="2976569"/>
          </a:xfrm>
          <a:prstGeom prst="rect">
            <a:avLst/>
          </a:prstGeom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891EBB0E-2DB7-4FE7-C81D-86E55AED1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77" y="1355498"/>
            <a:ext cx="3984322" cy="297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9071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152DF52-E7DF-12EE-1BC3-2EEA46E4A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129" y="4745001"/>
            <a:ext cx="9665110" cy="2113000"/>
          </a:xfrm>
        </p:spPr>
        <p:txBody>
          <a:bodyPr>
            <a:normAutofit fontScale="90000"/>
          </a:bodyPr>
          <a:lstStyle/>
          <a:p>
            <a:r>
              <a:rPr lang="th-TH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ดำรงตนเป็นแบบอย่างที่ดีและรักษาภาพลักษณ์ของทางราชการ</a:t>
            </a:r>
            <a:br>
              <a:rPr lang="en-US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th-TH" sz="27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 กิจกรรมข่าวประชาสัมพันธ์การดำเนินงานของ ศูนย์สุขภาพจิตที่ 12 </a:t>
            </a:r>
            <a:br>
              <a:rPr lang="en-US" sz="27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2. กิจกรรมทำความดี มีคุณธรรมจนเป็นแบบอย่าง(กลุ่มงาน)</a:t>
            </a:r>
            <a:br>
              <a:rPr lang="en-US" sz="27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 3. กิจกรรมเผยแพร่ ยกย่อง เชิดชูบุคลากร ทำความดีจนเป็นแบบอย่างของศูนย์สุขภาพจิตที่ 12</a:t>
            </a:r>
            <a:br>
              <a:rPr lang="en-US" sz="27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US" sz="27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   </a:t>
            </a:r>
            <a:r>
              <a:rPr lang="th-TH" sz="27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บนหน้าเว็บไซต์/ สื่อสังคมออนไลน์</a:t>
            </a:r>
            <a:endParaRPr lang="en-US" sz="2700" b="1" cap="none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2072FE49-C354-8119-3897-8F0FAC1F1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342" y="620575"/>
            <a:ext cx="4440133" cy="3635171"/>
          </a:xfrm>
          <a:prstGeom prst="rect">
            <a:avLst/>
          </a:prstGeom>
        </p:spPr>
      </p:pic>
      <p:grpSp>
        <p:nvGrpSpPr>
          <p:cNvPr id="14" name="กลุ่ม 13">
            <a:extLst>
              <a:ext uri="{FF2B5EF4-FFF2-40B4-BE49-F238E27FC236}">
                <a16:creationId xmlns:a16="http://schemas.microsoft.com/office/drawing/2014/main" id="{4FCCC2E6-FB87-62B5-50AC-6B03DED65F73}"/>
              </a:ext>
            </a:extLst>
          </p:cNvPr>
          <p:cNvGrpSpPr/>
          <p:nvPr/>
        </p:nvGrpSpPr>
        <p:grpSpPr>
          <a:xfrm>
            <a:off x="1684863" y="242959"/>
            <a:ext cx="4153229" cy="4502042"/>
            <a:chOff x="1684863" y="242959"/>
            <a:chExt cx="4153229" cy="4502042"/>
          </a:xfrm>
        </p:grpSpPr>
        <p:pic>
          <p:nvPicPr>
            <p:cNvPr id="11" name="รูปภาพ 10">
              <a:extLst>
                <a:ext uri="{FF2B5EF4-FFF2-40B4-BE49-F238E27FC236}">
                  <a16:creationId xmlns:a16="http://schemas.microsoft.com/office/drawing/2014/main" id="{052EB75B-238F-7B0B-5FF1-122782279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84863" y="242959"/>
              <a:ext cx="4153229" cy="2144812"/>
            </a:xfrm>
            <a:prstGeom prst="rect">
              <a:avLst/>
            </a:prstGeom>
          </p:spPr>
        </p:pic>
        <p:pic>
          <p:nvPicPr>
            <p:cNvPr id="13" name="รูปภาพ 12">
              <a:extLst>
                <a:ext uri="{FF2B5EF4-FFF2-40B4-BE49-F238E27FC236}">
                  <a16:creationId xmlns:a16="http://schemas.microsoft.com/office/drawing/2014/main" id="{ADEA25AD-AAE4-398E-7B89-9078F22E7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568" t="7449"/>
            <a:stretch>
              <a:fillRect/>
            </a:stretch>
          </p:blipFill>
          <p:spPr>
            <a:xfrm>
              <a:off x="1684863" y="2387771"/>
              <a:ext cx="4153229" cy="23572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4537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D972AB4-F1B5-5D0F-8C8D-1BB95B21D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7041" y="4620196"/>
            <a:ext cx="9552558" cy="1233251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u="sng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คณะผู้จัดทำ</a:t>
            </a:r>
            <a:br>
              <a:rPr lang="en-US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US" sz="28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นายวิทยา</a:t>
            </a:r>
            <a:r>
              <a:rPr lang="en-US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8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หาดดี</a:t>
            </a:r>
            <a:r>
              <a:rPr lang="en-US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				</a:t>
            </a:r>
            <a:r>
              <a:rPr lang="en-US" sz="28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ตำแหน่งนักวิชาการคอมพิวเตอร์ชำนาญการ</a:t>
            </a:r>
            <a:br>
              <a:rPr lang="en-US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US" sz="28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นางสาวภัทรวดี</a:t>
            </a:r>
            <a:r>
              <a:rPr lang="en-US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8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ทองสีคลี่</a:t>
            </a:r>
            <a:r>
              <a:rPr lang="en-US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	</a:t>
            </a:r>
            <a:r>
              <a:rPr lang="en-US" sz="28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ตำแหน่งนักวิชาการพัสดุ</a:t>
            </a:r>
            <a:b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US" sz="28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นางสาวกิตติมา</a:t>
            </a:r>
            <a:r>
              <a:rPr lang="en-US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8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ธำรงธวัชชัย</a:t>
            </a:r>
            <a:r>
              <a:rPr lang="en-US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	</a:t>
            </a:r>
            <a:r>
              <a:rPr lang="en-US" sz="28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ตำแหน่งนักวิชาการพัสดุ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D9FD4811-2A8D-A459-D539-2D5732EA64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9"/>
          <a:stretch>
            <a:fillRect/>
          </a:stretch>
        </p:blipFill>
        <p:spPr>
          <a:xfrm>
            <a:off x="1072164" y="1004553"/>
            <a:ext cx="2376178" cy="2977511"/>
          </a:xfrm>
          <a:prstGeom prst="rect">
            <a:avLst/>
          </a:prstGeom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D6997384-43DA-DF82-103D-7AC2C6BD2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212" y="1069182"/>
            <a:ext cx="2340108" cy="2827925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DBD77B80-A9A4-65ED-E429-C9CF8AD5E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660" y="1111136"/>
            <a:ext cx="2785971" cy="278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89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58541BE-43B4-ACD2-D81A-2ED3EB713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1376" y="718457"/>
            <a:ext cx="8534400" cy="783771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/>
            <a:r>
              <a:rPr lang="th-TH" b="1" dirty="0"/>
              <a:t>ประกาศเจตนารมณ์เป็นองค์กรคุณธรรมต้นแบบ ประจำปีงบประมาณ </a:t>
            </a:r>
            <a:r>
              <a:rPr lang="en-US" b="1" dirty="0"/>
              <a:t>2569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09E86FB6-7531-2FDA-4DB8-7D40322BE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328" y="1748222"/>
            <a:ext cx="9871587" cy="3909540"/>
          </a:xfrm>
          <a:prstGeom prst="rect">
            <a:avLst/>
          </a:prstGeom>
        </p:spPr>
      </p:pic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F27E4EC9-2646-16FC-4001-2CB183A5C956}"/>
              </a:ext>
            </a:extLst>
          </p:cNvPr>
          <p:cNvSpPr txBox="1"/>
          <p:nvPr/>
        </p:nvSpPr>
        <p:spPr>
          <a:xfrm>
            <a:off x="5034113" y="1885459"/>
            <a:ext cx="308733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ปฏิญญาคุณธรรม</a:t>
            </a:r>
            <a:r>
              <a:rPr lang="en-US" sz="3200" b="1" dirty="0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3200" b="1" dirty="0">
              <a:ln w="0">
                <a:noFill/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en-US" sz="2400" b="1" dirty="0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(Do &amp; Don’t) </a:t>
            </a:r>
          </a:p>
        </p:txBody>
      </p:sp>
      <p:pic>
        <p:nvPicPr>
          <p:cNvPr id="9" name="Picture 13">
            <a:extLst>
              <a:ext uri="{FF2B5EF4-FFF2-40B4-BE49-F238E27FC236}">
                <a16:creationId xmlns:a16="http://schemas.microsoft.com/office/drawing/2014/main" id="{4FE490F8-A69E-937C-9935-0584E3E64F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05776" y="718457"/>
            <a:ext cx="578389" cy="46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786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D9A867B2-1A2A-D65F-CF2E-F144723D7CB3}"/>
              </a:ext>
            </a:extLst>
          </p:cNvPr>
          <p:cNvSpPr/>
          <p:nvPr/>
        </p:nvSpPr>
        <p:spPr>
          <a:xfrm>
            <a:off x="1479918" y="484227"/>
            <a:ext cx="56931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เป้าหมายคุณธรรม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“</a:t>
            </a:r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พอเพียง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”</a:t>
            </a:r>
            <a:endParaRPr lang="th-TH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08E831DA-7677-1537-B7E1-618092EC3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458" y="3429000"/>
            <a:ext cx="2842166" cy="298080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F29F18C-E1AC-2895-870B-A00F9ABEC2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19453" r="9968"/>
          <a:stretch>
            <a:fillRect/>
          </a:stretch>
        </p:blipFill>
        <p:spPr bwMode="auto">
          <a:xfrm>
            <a:off x="6174713" y="1588697"/>
            <a:ext cx="2572087" cy="303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31F61CBC-0023-C6F4-CF38-B356343A96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78" t="24333" r="17566" b="32545"/>
          <a:stretch>
            <a:fillRect/>
          </a:stretch>
        </p:blipFill>
        <p:spPr bwMode="auto">
          <a:xfrm>
            <a:off x="9067697" y="612424"/>
            <a:ext cx="2981156" cy="26964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7F53D346-D5EC-422A-FD14-14766E2E55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731" y="3243986"/>
            <a:ext cx="3087052" cy="173714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B8ED09E5-770F-6CDA-B3BF-B0308E4115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626" y="1407557"/>
            <a:ext cx="2981157" cy="16775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19DF0F2-F53B-37F3-2F23-F8AAE3FA8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76" y="5269303"/>
            <a:ext cx="8367251" cy="1507067"/>
          </a:xfrm>
        </p:spPr>
        <p:txBody>
          <a:bodyPr>
            <a:normAutofit fontScale="90000"/>
          </a:bodyPr>
          <a:lstStyle/>
          <a:p>
            <a:r>
              <a:rPr lang="th-TH" b="1" dirty="0"/>
              <a:t>บุคลากรนำอาหารกลางวันมารับประทานร่วมกัน โดยยึดหลักสายกลาง </a:t>
            </a:r>
            <a:br>
              <a:rPr lang="th-TH" b="1" dirty="0"/>
            </a:br>
            <a:r>
              <a:rPr lang="th-TH" b="1" dirty="0"/>
              <a:t>มีความพอประมาณ พอเพียง ไม่เบียดเบียนผู้อื่น และประหยัดพลังงานสิ่งแวดล้อม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77855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C27DCFB-608C-E434-883D-3D6C6217D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1649" y="4893729"/>
            <a:ext cx="7173357" cy="1493590"/>
          </a:xfrm>
        </p:spPr>
        <p:txBody>
          <a:bodyPr/>
          <a:lstStyle/>
          <a:p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การชี้แจงแนวทางการแต่งกายและมาตรการช่วงไว้ทุกข์</a:t>
            </a:r>
            <a:b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ข้าราชการและเจ้าหน้าที่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ของ</a:t>
            </a:r>
            <a:r>
              <a:rPr lang="en-US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รัฐ</a:t>
            </a:r>
            <a:endParaRPr lang="en-US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37BAB7A5-BC64-E6ED-D25E-4AC5E70A11EE}"/>
              </a:ext>
            </a:extLst>
          </p:cNvPr>
          <p:cNvSpPr/>
          <p:nvPr/>
        </p:nvSpPr>
        <p:spPr>
          <a:xfrm>
            <a:off x="1500471" y="470681"/>
            <a:ext cx="536047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เป้าหมายคุณธรรม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“</a:t>
            </a:r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วินัย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”</a:t>
            </a:r>
            <a:endParaRPr lang="th-TH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6755BA29-27A9-BB60-2451-0A97DED96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29" y="1767660"/>
            <a:ext cx="3533381" cy="2650634"/>
          </a:xfrm>
          <a:prstGeom prst="rect">
            <a:avLst/>
          </a:prstGeom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E2936A01-8117-537E-4C79-F411FFE482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188" y="1692516"/>
            <a:ext cx="2180622" cy="2725778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11897081-EA8A-C13F-E8F1-CEEC797705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" t="35126" r="2044"/>
          <a:stretch>
            <a:fillRect/>
          </a:stretch>
        </p:blipFill>
        <p:spPr>
          <a:xfrm>
            <a:off x="4270707" y="1767660"/>
            <a:ext cx="5180484" cy="272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19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C57F017-9C51-E634-020F-381A518B9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315" y="5048655"/>
            <a:ext cx="8465575" cy="1507067"/>
          </a:xfrm>
        </p:spPr>
        <p:txBody>
          <a:bodyPr>
            <a:normAutofit fontScale="90000"/>
          </a:bodyPr>
          <a:lstStyle/>
          <a:p>
            <a:r>
              <a:rPr lang="th-TH" b="1" dirty="0"/>
              <a:t>ความซื่อตรง ความซื่อสัตย์สุจริต ยึดมั่นยืนหยัดในการรักษาความจริง ความถูกต้องความเป็นธรรมทั้งปวง กล้าปฏิเสธการกระทำที่ไม่ซื่อตรง ไม่ซื่อสัตย์ของบุคคลอื่น           ที่จะก่อให้เกิดความเสียหายต่อส่วนรวม</a:t>
            </a:r>
            <a:endParaRPr lang="en-US" b="1" dirty="0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F7F596B1-C0A4-1136-42FF-17593241A0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026" y="1465131"/>
            <a:ext cx="2200085" cy="3111722"/>
          </a:xfrm>
          <a:prstGeom prst="rect">
            <a:avLst/>
          </a:prstGeom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D0DCC4C7-2C84-E315-391B-5000E96D8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731" y="1523653"/>
            <a:ext cx="2140372" cy="3036260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B04CCE8E-58E1-6176-1BBA-627AAE28CC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349" y="1533357"/>
            <a:ext cx="2097378" cy="2975271"/>
          </a:xfrm>
          <a:prstGeom prst="rect">
            <a:avLst/>
          </a:prstGeom>
        </p:spPr>
      </p:pic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3A5F4723-F284-201F-FF6C-BD1D1364D8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342" y="1574938"/>
            <a:ext cx="2140373" cy="3036262"/>
          </a:xfrm>
          <a:prstGeom prst="rect">
            <a:avLst/>
          </a:prstGeom>
        </p:spPr>
      </p:pic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66F83475-1D3A-4EC4-8684-FF9B66DEBD54}"/>
              </a:ext>
            </a:extLst>
          </p:cNvPr>
          <p:cNvSpPr/>
          <p:nvPr/>
        </p:nvSpPr>
        <p:spPr>
          <a:xfrm>
            <a:off x="1598643" y="413723"/>
            <a:ext cx="49415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เป้าหมายคุณธรรม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“</a:t>
            </a:r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สุจริต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”</a:t>
            </a:r>
            <a:endParaRPr lang="th-TH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372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7260950-F1A9-1C2D-D62D-5E2A39242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911" y="4920643"/>
            <a:ext cx="5614141" cy="1018272"/>
          </a:xfrm>
        </p:spPr>
        <p:txBody>
          <a:bodyPr>
            <a:normAutofit fontScale="90000"/>
          </a:bodyPr>
          <a:lstStyle/>
          <a:p>
            <a:r>
              <a:rPr lang="th-TH" b="1" dirty="0"/>
              <a:t>-  ร่วมบริจาคสิ่งของช่วยเหลือผู้ประสบภัยน้ำท่วม</a:t>
            </a:r>
            <a:br>
              <a:rPr lang="th-TH" b="1" dirty="0"/>
            </a:br>
            <a:r>
              <a:rPr lang="th-TH" b="1" dirty="0"/>
              <a:t>-  ร่วมทีมช่วยเหลือเยียวยาจิตใจผู้ประสบภาวะวิกฤต</a:t>
            </a:r>
            <a:endParaRPr lang="en-US" b="1" dirty="0"/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81BA6500-CBFB-A47D-EE34-876840F1D2A4}"/>
              </a:ext>
            </a:extLst>
          </p:cNvPr>
          <p:cNvSpPr/>
          <p:nvPr/>
        </p:nvSpPr>
        <p:spPr>
          <a:xfrm>
            <a:off x="1533911" y="454343"/>
            <a:ext cx="5506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เป้าหมายคุณธรรม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“</a:t>
            </a:r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จิตอาสา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”</a:t>
            </a:r>
            <a:endParaRPr lang="th-TH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B4E7267E-D9EA-CBA1-020A-C26DFCDEE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" t="6625" r="9202" b="8244"/>
          <a:stretch>
            <a:fillRect/>
          </a:stretch>
        </p:blipFill>
        <p:spPr>
          <a:xfrm>
            <a:off x="1641986" y="1538061"/>
            <a:ext cx="2199303" cy="2968011"/>
          </a:xfrm>
          <a:prstGeom prst="rect">
            <a:avLst/>
          </a:prstGeom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4D405E62-AA2D-C44C-DFAD-27D353D60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672" y="1597318"/>
            <a:ext cx="2199303" cy="2924478"/>
          </a:xfrm>
          <a:prstGeom prst="rect">
            <a:avLst/>
          </a:prstGeom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DF9FFEAD-5091-5CC2-2B6F-3E34F9A8FD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997" y="627836"/>
            <a:ext cx="4213133" cy="560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56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08D84AC2-CD5B-BD7F-00D9-F2AAEBEE3B11}"/>
              </a:ext>
            </a:extLst>
          </p:cNvPr>
          <p:cNvSpPr/>
          <p:nvPr/>
        </p:nvSpPr>
        <p:spPr>
          <a:xfrm>
            <a:off x="1493707" y="407522"/>
            <a:ext cx="55689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เป้าหมายคุณธรรม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“</a:t>
            </a:r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กตัญญู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”</a:t>
            </a:r>
            <a:endParaRPr lang="th-TH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9937259-64A0-FC81-CD2B-7F694146F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218" y="5092791"/>
            <a:ext cx="7190825" cy="923330"/>
          </a:xfrm>
        </p:spPr>
        <p:txBody>
          <a:bodyPr/>
          <a:lstStyle/>
          <a:p>
            <a:r>
              <a:rPr lang="th-TH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กิจกรรม รดน้ำดำหัวผู้ใหญ่ สืบสานวัฒนธรรมประเพณีไทย</a:t>
            </a:r>
            <a:endParaRPr lang="en-US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ตัวแทนเนื้อหา 8">
            <a:extLst>
              <a:ext uri="{FF2B5EF4-FFF2-40B4-BE49-F238E27FC236}">
                <a16:creationId xmlns:a16="http://schemas.microsoft.com/office/drawing/2014/main" id="{23649F4A-873D-BEF6-0C74-66EA87AE62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749" y="616372"/>
            <a:ext cx="3171935" cy="2534716"/>
          </a:xfrm>
          <a:prstGeom prst="rect">
            <a:avLst/>
          </a:prstGeom>
        </p:spPr>
      </p:pic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932BA7B1-0E2A-DC71-0F6E-D3872C9272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556" y="1883730"/>
            <a:ext cx="1812126" cy="2522852"/>
          </a:xfrm>
          <a:prstGeom prst="rect">
            <a:avLst/>
          </a:prstGeom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BB6C4DEC-894D-74B3-257E-E9F81D574D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6" t="24086" r="8866"/>
          <a:stretch>
            <a:fillRect/>
          </a:stretch>
        </p:blipFill>
        <p:spPr>
          <a:xfrm>
            <a:off x="2686571" y="1464183"/>
            <a:ext cx="2101773" cy="2522852"/>
          </a:xfrm>
          <a:prstGeom prst="rect">
            <a:avLst/>
          </a:prstGeom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6695DA8D-FEF8-6094-CC88-DB8FFD03D9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6"/>
          <a:stretch>
            <a:fillRect/>
          </a:stretch>
        </p:blipFill>
        <p:spPr>
          <a:xfrm>
            <a:off x="7607370" y="2525702"/>
            <a:ext cx="1898059" cy="2644924"/>
          </a:xfrm>
          <a:prstGeom prst="rect">
            <a:avLst/>
          </a:prstGeom>
        </p:spPr>
      </p:pic>
      <p:pic>
        <p:nvPicPr>
          <p:cNvPr id="20" name="รูปภาพ 19">
            <a:extLst>
              <a:ext uri="{FF2B5EF4-FFF2-40B4-BE49-F238E27FC236}">
                <a16:creationId xmlns:a16="http://schemas.microsoft.com/office/drawing/2014/main" id="{909C9E73-2970-6C75-B6AE-C74CF89D78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74" y="1197521"/>
            <a:ext cx="1762880" cy="2327654"/>
          </a:xfrm>
          <a:prstGeom prst="rect">
            <a:avLst/>
          </a:prstGeom>
        </p:spPr>
      </p:pic>
      <p:pic>
        <p:nvPicPr>
          <p:cNvPr id="22" name="รูปภาพ 21">
            <a:extLst>
              <a:ext uri="{FF2B5EF4-FFF2-40B4-BE49-F238E27FC236}">
                <a16:creationId xmlns:a16="http://schemas.microsoft.com/office/drawing/2014/main" id="{AC7BB0DC-604C-9FD8-7ED1-AF738C3E6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4" b="19064"/>
          <a:stretch>
            <a:fillRect/>
          </a:stretch>
        </p:blipFill>
        <p:spPr>
          <a:xfrm>
            <a:off x="9756037" y="3848164"/>
            <a:ext cx="2028039" cy="226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905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4648D6C-A8E1-6572-D644-5C94BDC80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497" y="4586174"/>
            <a:ext cx="7016761" cy="1507067"/>
          </a:xfrm>
        </p:spPr>
        <p:txBody>
          <a:bodyPr>
            <a:normAutofit fontScale="90000"/>
          </a:bodyPr>
          <a:lstStyle/>
          <a:p>
            <a:r>
              <a:rPr lang="th-TH" b="1" dirty="0"/>
              <a:t>กิจกรรมเทิดทูนสถาบันชาติ ศาสนา และพระมหากษัตริย์</a:t>
            </a:r>
            <a:br>
              <a:rPr lang="th-TH" b="1" dirty="0"/>
            </a:br>
            <a:r>
              <a:rPr lang="th-TH" b="1" dirty="0"/>
              <a:t>- ร่วมแสดงความไว้อาลัยฯ</a:t>
            </a:r>
            <a:br>
              <a:rPr lang="th-TH" b="1" dirty="0"/>
            </a:br>
            <a:r>
              <a:rPr lang="th-TH" b="1" dirty="0"/>
              <a:t>- ร่วมกิจกรรมในวันสำคัญ </a:t>
            </a:r>
            <a:endParaRPr lang="en-US" b="1" dirty="0"/>
          </a:p>
        </p:txBody>
      </p:sp>
      <p:pic>
        <p:nvPicPr>
          <p:cNvPr id="8" name="ตัวแทนเนื้อหา 7">
            <a:extLst>
              <a:ext uri="{FF2B5EF4-FFF2-40B4-BE49-F238E27FC236}">
                <a16:creationId xmlns:a16="http://schemas.microsoft.com/office/drawing/2014/main" id="{BB3D51EF-AE81-1B58-33DC-20B8B908B3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" r="18266" b="8213"/>
          <a:stretch>
            <a:fillRect/>
          </a:stretch>
        </p:blipFill>
        <p:spPr>
          <a:xfrm>
            <a:off x="4094006" y="1557956"/>
            <a:ext cx="3753871" cy="2502040"/>
          </a:xfrm>
          <a:prstGeom prst="rect">
            <a:avLst/>
          </a:prstGeom>
        </p:spPr>
      </p:pic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EA4EBC2D-B5BC-0EBE-7E6D-0DBD3BBAAC35}"/>
              </a:ext>
            </a:extLst>
          </p:cNvPr>
          <p:cNvSpPr/>
          <p:nvPr/>
        </p:nvSpPr>
        <p:spPr>
          <a:xfrm>
            <a:off x="1632726" y="492010"/>
            <a:ext cx="52891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เป้าหมายคุณธรรม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“</a:t>
            </a:r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กตัญญู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”</a:t>
            </a:r>
            <a:endParaRPr lang="th-TH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A00FF4B9-296E-DC22-F209-8A2016D72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0" t="8239" r="10762" b="11159"/>
          <a:stretch>
            <a:fillRect/>
          </a:stretch>
        </p:blipFill>
        <p:spPr>
          <a:xfrm>
            <a:off x="747252" y="1783763"/>
            <a:ext cx="3004159" cy="4678974"/>
          </a:xfrm>
          <a:prstGeom prst="rect">
            <a:avLst/>
          </a:prstGeom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90ED3F45-5374-7A50-798E-C01C8AA42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45"/>
          <a:stretch>
            <a:fillRect/>
          </a:stretch>
        </p:blipFill>
        <p:spPr>
          <a:xfrm>
            <a:off x="7944409" y="1557956"/>
            <a:ext cx="3854281" cy="250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268874"/>
      </p:ext>
    </p:extLst>
  </p:cSld>
  <p:clrMapOvr>
    <a:masterClrMapping/>
  </p:clrMapOvr>
</p:sld>
</file>

<file path=ppt/theme/theme1.xml><?xml version="1.0" encoding="utf-8"?>
<a:theme xmlns:a="http://schemas.openxmlformats.org/drawingml/2006/main" name="ช่อ">
  <a:themeElements>
    <a:clrScheme name="ช่อ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ช่อ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ช่อ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1513</TotalTime>
  <Words>909</Words>
  <Application>Microsoft Office PowerPoint</Application>
  <PresentationFormat>แบบจอกว้าง</PresentationFormat>
  <Paragraphs>46</Paragraphs>
  <Slides>21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21</vt:i4>
      </vt:variant>
    </vt:vector>
  </HeadingPairs>
  <TitlesOfParts>
    <vt:vector size="28" baseType="lpstr">
      <vt:lpstr>Arial</vt:lpstr>
      <vt:lpstr>Century Gothic</vt:lpstr>
      <vt:lpstr>EucrosiaUPC</vt:lpstr>
      <vt:lpstr>TH Sarabun New</vt:lpstr>
      <vt:lpstr>TH SarabunPSK</vt:lpstr>
      <vt:lpstr>Wingdings 3</vt:lpstr>
      <vt:lpstr>ช่อ</vt:lpstr>
      <vt:lpstr>งานนำเสนอ PowerPoint</vt:lpstr>
      <vt:lpstr>       ข้าพเจ้านายนิตย์  ทองเพชรศรี พร้อมด้วยบุคลากร ศูนย์สุขภาพจิตที่ 12  ขอประกาศเจตนารมณ์ว่า จะร่วมกันขับเคลื่อน ศูนย์สุขภาพจิตที่ 12 ให้เป็นองค์คุณธรรมต้นแบบ โดยยึดหลักธรรมทางศาสนา หลักปรัญญาของเศรษฐกิพอเพียง คุณธรรม 5 ประการ “พอเพียง วินัย สุจริต จิตอาสา กตัญญู”จาก “ปัญหาที่อยากแก้ และความดีที่อยากทำ”</vt:lpstr>
      <vt:lpstr>ประกาศเจตนารมณ์เป็นองค์กรคุณธรรมต้นแบบ ประจำปีงบประมาณ 2569</vt:lpstr>
      <vt:lpstr>บุคลากรนำอาหารกลางวันมารับประทานร่วมกัน โดยยึดหลักสายกลาง  มีความพอประมาณ พอเพียง ไม่เบียดเบียนผู้อื่น และประหยัดพลังงานสิ่งแวดล้อม</vt:lpstr>
      <vt:lpstr>การชี้แจงแนวทางการแต่งกายและมาตรการช่วงไว้ทุกข์  ข้าราชการและเจ้าหน้าที่ของรัฐ</vt:lpstr>
      <vt:lpstr>ความซื่อตรง ความซื่อสัตย์สุจริต ยึดมั่นยืนหยัดในการรักษาความจริง ความถูกต้องความเป็นธรรมทั้งปวง กล้าปฏิเสธการกระทำที่ไม่ซื่อตรง ไม่ซื่อสัตย์ของบุคคลอื่น           ที่จะก่อให้เกิดความเสียหายต่อส่วนรวม</vt:lpstr>
      <vt:lpstr>-  ร่วมบริจาคสิ่งของช่วยเหลือผู้ประสบภัยน้ำท่วม -  ร่วมทีมช่วยเหลือเยียวยาจิตใจผู้ประสบภาวะวิกฤต</vt:lpstr>
      <vt:lpstr>กิจกรรม รดน้ำดำหัวผู้ใหญ่ สืบสานวัฒนธรรมประเพณีไทย</vt:lpstr>
      <vt:lpstr>กิจกรรมเทิดทูนสถาบันชาติ ศาสนา และพระมหากษัตริย์ - ร่วมแสดงความไว้อาลัยฯ - ร่วมกิจกรรมในวันสำคัญ </vt:lpstr>
      <vt:lpstr>ศูนย์สุขภาพจิตที่ 12 เชิดชูบุคลากร จำนวน 5 ด้าน ได้แก่ น้ำใจงาม สื่อสารไพเราะ มนุษย์สัมพันธ์ดี เสียสละ อุทิศตน และขวัญใจชาวศูนย์</vt:lpstr>
      <vt:lpstr>สร้างสิ่งแวดล้อมในสถานที่ทำงาน</vt:lpstr>
      <vt:lpstr>งานนำเสนอ PowerPoint</vt:lpstr>
      <vt:lpstr>กิจกรรมสร้างวัฒนธรรมองค์กรให้เป็นองค์กรที่น่าอยู่  ส่งเสริมความรัก ความสามัคคี การให้เกียรติ  และห่วงใยซึ่งกันและกัน</vt:lpstr>
      <vt:lpstr>สร้างวัฒนธรรมองค์กรให้เป็นองค์กรที่น่าอยู่ ส่งเสริมความรัก ความสามัคคี การให้เกียรติ และห่วงใยซึ่งกันและกัน</vt:lpstr>
      <vt:lpstr>ยึดมั่นในสถาบันหลักของประเทศ อันได้แก่ ชาติ ศาสนา พระมหากษัตริย์ และการปกครองระบอบประชาธิปไตยอันมีพระมหากษัตริย์ทรงเป็นประมุข   -  กิจกรรมเทิดทูนสถาบันชาติ ศาสนา และพระมหากษัตริย์</vt:lpstr>
      <vt:lpstr>ซื่อสัตย์สุจริต มีจิตสำนึกที่ดี และรับผิดชอบต่อหน้าที่ 1.  กิจกรรมประกาศเจตนารมณ์ของหน่วยงาน ประจำปีงบประมาณ พ.ศ.2569      -ประกาศเจตนารมณ์เป็นองค์กรคุณธรรมต้นแบบ      -ประกาศเจตนารมณ์นโยบายไม่รับของขวัญและขอกำนัลทุกชนิดจาการปฏิบัติหน้าที่ (No Gift Policy)      -ประกาศเจตนารมณ์การป้องกันและแก้ไขปัญหาการแสวงหาประโยชน์ทางเพศ       การล่วงละเมิดและการคุกคามทางเพศในการทำงาน</vt:lpstr>
      <vt:lpstr>           กล้าตัดสินใจ และกระทำในสิ่งที่ถูกต้องชอบธรรม 1.  กิจกรรมประกาศเจตนารมณ์ของหน่วยงาน ประจำปีงบประมาณ พ.ศ.2569      -ประกาศเจตนารมณ์เป็นองค์กรคุณธรรมต้นแบบ      -ประกาศเจตนารมณ์นโยบายไม่รับของขวัญและขอกำนัลทุกชนิดจาการปฏิบัติหน้าที่ (No Gift Policy)      -ประกาศเจตนารมณ์การป้องกันและแก้ไขปัญหาการแสวงหาประโยชน์ทางเพศ การล่วงละเมิดและการคุกคามทางเพศในการทำงาน 2. โครงการเสริมสร้างความเข้มแข็งของกลไกการป้องกันการทุจริตและระบบบริหารจัดการตามหลักธรรมาภิบาล  </vt:lpstr>
      <vt:lpstr>คิดถึงประโยชน์ส่วนรวมมากกว่าประโยชน์ส่วนตัวและมีจิตสาธารณะ 1. กิจกรรมจิตอาสา             2. กิจกรรมประหยัดพลังงาน                   3.กิจกรรม 5 ส. สำนักงานน่าอยู่</vt:lpstr>
      <vt:lpstr>มุ่งผลสัมฤทธิ์ของงาน 1. เผยแพร่ข่าวประชาสัมพันธ์การดำเนินงานของ    ศูนย์สุขภาพจิตที่ 12 2. โครงการอบรมหลักสูตรเตรียมความพร้อมสำหรับ    ผู้บริหารหน่วยงานของกรมสุขภาพจิต รุ่นที่ 4 3. กิจกรรมการรณรงค์/เผยแพร่ ข้อกำหนดจริยธรรม    เจ้าหน้าที่ของรัฐกรมสุขภาพจิต 4. กิจกรรมรณรงค์/เผยแพร่แนวปฏิบัติเพื่อป้องกันและ    แก้ไขปัญหาการล่วงละเมิดหรือคุกคามทางเพศ    ในการทำงาน 5. กิจกรรมการประชุมคณะทำงานขับเคลื่อนองค์กร    คุณธรรม ประจำปีงบประมาณ พ.ศ.2569</vt:lpstr>
      <vt:lpstr>ดำรงตนเป็นแบบอย่างที่ดีและรักษาภาพลักษณ์ของทางราชการ  1. กิจกรรมข่าวประชาสัมพันธ์การดำเนินงานของ ศูนย์สุขภาพจิตที่ 12          2. กิจกรรมทำความดี มีคุณธรรมจนเป็นแบบอย่าง(กลุ่มงาน)               3. กิจกรรมเผยแพร่ ยกย่อง เชิดชูบุคลากร ทำความดีจนเป็นแบบอย่างของศูนย์สุขภาพจิตที่ 12                  บนหน้าเว็บไซต์/ สื่อสังคมออนไลน์</vt:lpstr>
      <vt:lpstr>คณะผู้จัดทำ นายวิทยา  หาดดี    ตำแหน่งนักวิชาการคอมพิวเตอร์ชำนาญการ นางสาวภัทรวดี  ทองสีคลี่     ตำแหน่งนักวิชาการพัสดุ นางสาวกิตติมา  ธำรงธวัชชัย   ตำแหน่งนักวิชาการพัสดุ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Win10x64Bit</dc:creator>
  <cp:lastModifiedBy>ภัทรวดี ทอง.</cp:lastModifiedBy>
  <cp:revision>70</cp:revision>
  <cp:lastPrinted>2026-07-08T05:58:43Z</cp:lastPrinted>
  <dcterms:created xsi:type="dcterms:W3CDTF">2025-08-26T07:40:06Z</dcterms:created>
  <dcterms:modified xsi:type="dcterms:W3CDTF">2026-07-09T03:18:47Z</dcterms:modified>
</cp:coreProperties>
</file>